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85" r:id="rId12"/>
    <p:sldId id="263" r:id="rId13"/>
    <p:sldId id="267" r:id="rId14"/>
    <p:sldId id="265" r:id="rId15"/>
    <p:sldId id="273" r:id="rId16"/>
    <p:sldId id="270" r:id="rId17"/>
    <p:sldId id="266" r:id="rId18"/>
    <p:sldId id="264" r:id="rId19"/>
    <p:sldId id="274" r:id="rId20"/>
    <p:sldId id="261" r:id="rId21"/>
    <p:sldId id="260" r:id="rId22"/>
    <p:sldId id="259" r:id="rId23"/>
    <p:sldId id="268" r:id="rId24"/>
    <p:sldId id="269" r:id="rId25"/>
    <p:sldId id="271" r:id="rId26"/>
    <p:sldId id="275" r:id="rId27"/>
    <p:sldId id="277" r:id="rId28"/>
    <p:sldId id="279" r:id="rId29"/>
    <p:sldId id="280" r:id="rId30"/>
    <p:sldId id="281" r:id="rId31"/>
    <p:sldId id="295" r:id="rId32"/>
    <p:sldId id="296" r:id="rId33"/>
    <p:sldId id="283" r:id="rId34"/>
    <p:sldId id="272" r:id="rId35"/>
    <p:sldId id="284" r:id="rId36"/>
  </p:sldIdLst>
  <p:sldSz cx="9144000" cy="6858000" type="screen4x3"/>
  <p:notesSz cx="68072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0A5ED6-013D-47DE-86FB-5D0464E58433}">
          <p14:sldIdLst>
            <p14:sldId id="256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85"/>
            <p14:sldId id="263"/>
            <p14:sldId id="267"/>
            <p14:sldId id="265"/>
            <p14:sldId id="273"/>
            <p14:sldId id="270"/>
            <p14:sldId id="266"/>
            <p14:sldId id="264"/>
            <p14:sldId id="274"/>
            <p14:sldId id="261"/>
            <p14:sldId id="260"/>
            <p14:sldId id="259"/>
            <p14:sldId id="268"/>
            <p14:sldId id="269"/>
            <p14:sldId id="271"/>
            <p14:sldId id="275"/>
            <p14:sldId id="277"/>
            <p14:sldId id="279"/>
            <p14:sldId id="280"/>
            <p14:sldId id="281"/>
            <p14:sldId id="295"/>
            <p14:sldId id="296"/>
            <p14:sldId id="283"/>
            <p14:sldId id="272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73C36-34DD-46D6-8A39-3F037C9958D7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978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08981"/>
            <a:ext cx="294978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80116-8930-4943-BF70-B897072B06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190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F7DE1-502B-4541-9FE0-98BE90DD7AA2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05350"/>
            <a:ext cx="5445125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957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09113"/>
            <a:ext cx="294957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345E9-FED2-4B1B-BEFE-1C403C43D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89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345E9-FED2-4B1B-BEFE-1C403C43D32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02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838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54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16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9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05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3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75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99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2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72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86BD8-8959-4902-8B67-E6B09F8D829C}" type="datetimeFigureOut">
              <a:rPr lang="en-GB" smtClean="0"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905C9-9F98-40FC-BA51-0C7E9376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4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443" y="2636912"/>
            <a:ext cx="7992888" cy="2304256"/>
          </a:xfrm>
        </p:spPr>
        <p:txBody>
          <a:bodyPr>
            <a:noAutofit/>
          </a:bodyPr>
          <a:lstStyle/>
          <a:p>
            <a:r>
              <a:rPr lang="en-GB" sz="6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br>
              <a:rPr lang="en-GB" sz="6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General </a:t>
            </a:r>
            <a:br>
              <a:rPr lang="en-GB" sz="6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  <a:endParaRPr lang="en-GB" sz="66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272046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 descr="Displaying photo.JPG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Displaying photo.JPG"/>
          <p:cNvSpPr>
            <a:spLocks noChangeAspect="1" noChangeArrowheads="1"/>
          </p:cNvSpPr>
          <p:nvPr/>
        </p:nvSpPr>
        <p:spPr bwMode="auto">
          <a:xfrm>
            <a:off x="307975" y="-20415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isplaying photo.JPG"/>
          <p:cNvSpPr>
            <a:spLocks noChangeAspect="1" noChangeArrowheads="1"/>
          </p:cNvSpPr>
          <p:nvPr/>
        </p:nvSpPr>
        <p:spPr bwMode="auto">
          <a:xfrm>
            <a:off x="155575" y="-2925763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9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8" b="6756"/>
          <a:stretch/>
        </p:blipFill>
        <p:spPr>
          <a:xfrm>
            <a:off x="539552" y="908720"/>
            <a:ext cx="8057218" cy="499846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036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478767"/>
            <a:ext cx="6624736" cy="1798615"/>
          </a:xfrm>
        </p:spPr>
        <p:txBody>
          <a:bodyPr>
            <a:noAutofit/>
          </a:bodyPr>
          <a:lstStyle/>
          <a:p>
            <a:r>
              <a:rPr lang="en-GB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Season in Review</a:t>
            </a:r>
            <a:br>
              <a:rPr lang="en-GB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Captain’s Report</a:t>
            </a:r>
            <a:endParaRPr lang="en-GB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272046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 descr="Displaying photo.JPG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Displaying photo.JPG"/>
          <p:cNvSpPr>
            <a:spLocks noChangeAspect="1" noChangeArrowheads="1"/>
          </p:cNvSpPr>
          <p:nvPr/>
        </p:nvSpPr>
        <p:spPr bwMode="auto">
          <a:xfrm>
            <a:off x="307975" y="-20415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5" name="Picture 11" descr="C:\Users\ntroja\Downloads\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1" y="3349715"/>
            <a:ext cx="3867256" cy="29004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3" descr="Displaying photo.JPG"/>
          <p:cNvSpPr>
            <a:spLocks noChangeAspect="1" noChangeArrowheads="1"/>
          </p:cNvSpPr>
          <p:nvPr/>
        </p:nvSpPr>
        <p:spPr bwMode="auto">
          <a:xfrm>
            <a:off x="155575" y="-2925763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 descr="C:\Users\ntroja\AppData\Local\Microsoft\Windows\Temporary Internet Files\Content.IE5\X21KIF4K\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0445"/>
            <a:ext cx="2902757" cy="29027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428" y="306598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the </a:t>
            </a:r>
            <a:b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season - Stats</a:t>
            </a:r>
            <a:endParaRPr lang="en-GB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844825"/>
            <a:ext cx="793464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Club records set this year </a:t>
            </a:r>
          </a:p>
          <a:p>
            <a:pPr lv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Highest winning percentage -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88% (15 wins / 2 losses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Fewest losses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recorded -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2 (Hobgoblins &amp; H.A.C)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addition… </a:t>
            </a:r>
          </a:p>
          <a:p>
            <a:pPr lvl="0"/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We bowled 11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teams out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season –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ual club record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7 game Heath Streak (achieved twice)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equal second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the club’s history. 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Club record over one season is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9 wins to end the 2010 season under KP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  This was followed by 7 wins in a row to begin the 2011 season under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sz="2000" u="none" strike="noStrike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3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428" y="306598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the </a:t>
            </a:r>
            <a:b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season - Stats</a:t>
            </a:r>
            <a:endParaRPr lang="en-GB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756" y="1723926"/>
            <a:ext cx="79346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11 players made fifties –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Equal club record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8 players with 10 wickets or more –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Equal club record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Team batting average of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24.4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(131 wickets for 3201 runs)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Team bowling average of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16.1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(142 wickets for 2293 runs)</a:t>
            </a:r>
            <a:endParaRPr lang="en-GB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33 players played for the club including 9 debutants </a:t>
            </a:r>
          </a:p>
          <a:p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Off the field…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We had post game drinks after every game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Two (soon to be three) Villagers got married,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Harty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got engaged while single Villagers continued to swipe right on Tinder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5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1" y="219881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milestones</a:t>
            </a:r>
            <a:endParaRPr lang="en-GB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2" y="1616130"/>
            <a:ext cx="807866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games           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KP,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&amp; WLD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wickets         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Matty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Boa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catches           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WLD </a:t>
            </a:r>
          </a:p>
          <a:p>
            <a:endParaRPr lang="en-GB" sz="2800" b="1" dirty="0">
              <a:solidFill>
                <a:srgbClr val="FF0000"/>
              </a:solidFill>
            </a:endParaRPr>
          </a:p>
          <a:p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ntroja\Downloads\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46" y="3401234"/>
            <a:ext cx="2279140" cy="30388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troja\AppData\Local\Microsoft\Windows\Temporary Internet Files\Content.IE5\QBPTA0VQ\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92" y="2780928"/>
            <a:ext cx="2157259" cy="3240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ntroja\AppData\Local\Microsoft\Windows\Temporary Internet Files\Content.IE5\X21KIF4K\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51" y="3401234"/>
            <a:ext cx="2344034" cy="31253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1398" y="1625357"/>
            <a:ext cx="3605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runs            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WLD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&amp; Troja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runs            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GB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fifty     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Becker 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ntroja\AppData\Local\Microsoft\Windows\Temporary Internet Files\Content.Outlook\5JSZ8AYS\imag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7" y="2812780"/>
            <a:ext cx="2190357" cy="29204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775" y="132161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faces for 2014</a:t>
            </a:r>
            <a:endParaRPr lang="en-GB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mail.google.com/mail/u/0/?ui=2&amp;ik=1ea217448d&amp;view=att&amp;th=14883d55c81add3e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https://mail.google.com/mail/u/0/?ui=2&amp;ik=1ea217448d&amp;view=att&amp;th=14883d55c81add3e&amp;attid=0.1.1&amp;disp=emb&amp;zw&amp;atsh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1" name="Picture 7" descr="\\OP1PDRV01\Users$\ntroja\Desktop\43e67aaa30d8466fe5ce45e11c38c8f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60264"/>
            <a:ext cx="2061032" cy="27480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troja\AppData\Local\Microsoft\Windows\Temporary Internet Files\Content.IE5\VWJYKDX8\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1838634" cy="27622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evillagecc.org.uk/players/pictures/O_B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091075" cy="1728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troja\AppData\Local\Microsoft\Windows\Temporary Internet Files\Content.Outlook\5JSZ8AYS\image1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348880"/>
            <a:ext cx="2081953" cy="373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428" y="306598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the </a:t>
            </a:r>
            <a:b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season - Fielding</a:t>
            </a:r>
            <a:endParaRPr lang="en-GB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844825"/>
            <a:ext cx="79346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sz="2000" u="none" strike="noStrike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68234" y="1988840"/>
            <a:ext cx="39317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Fielding stats &amp; Fielder of the Year 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59 catches   </a:t>
            </a:r>
          </a:p>
          <a:p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13 -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WLD 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TdM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4   -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Troja &amp; Pitcher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3  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JdM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Harty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Thomo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3362" y="2492896"/>
            <a:ext cx="42370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34 dropped catches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5 - 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Gupte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4 - 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Troja</a:t>
            </a:r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3 - 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JdM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WLD, Pitcher &amp;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Prash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2 - 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TdM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Sam, Boa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Thomo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1 -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Naz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Louse,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Puffett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Tupper &amp; Ball  </a:t>
            </a:r>
          </a:p>
          <a:p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746" y="509520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took 63% of our chances</a:t>
            </a:r>
            <a:endParaRPr lang="en-GB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428" y="306598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the </a:t>
            </a:r>
            <a:b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season -Bowling</a:t>
            </a:r>
            <a:endParaRPr lang="en-GB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94385"/>
              </p:ext>
            </p:extLst>
          </p:nvPr>
        </p:nvGraphicFramePr>
        <p:xfrm>
          <a:off x="647209" y="2276872"/>
          <a:ext cx="7992890" cy="4044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1258"/>
                <a:gridCol w="946766"/>
                <a:gridCol w="1128837"/>
                <a:gridCol w="1001387"/>
                <a:gridCol w="873938"/>
                <a:gridCol w="873938"/>
                <a:gridCol w="946766"/>
              </a:tblGrid>
              <a:tr h="106912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Overs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Runs conceded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S/R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figures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Wickets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3718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Eklavya</a:t>
                      </a:r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GUPTE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GB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718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Nick THOMPSON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GB" sz="14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718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Matt BOA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GB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718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Craig WOODHOUSE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sz="14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5/17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718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Nick TROJA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14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3/13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718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 PITCHER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GB" sz="14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718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Naz</a:t>
                      </a:r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CHOUDHURY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14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718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Toby DE MELLOW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1424" y="1795423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Bowler of the season 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428" y="306598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the </a:t>
            </a:r>
            <a:b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season -Batting</a:t>
            </a:r>
            <a:endParaRPr lang="en-GB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903" y="1607909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226641"/>
              </p:ext>
            </p:extLst>
          </p:nvPr>
        </p:nvGraphicFramePr>
        <p:xfrm>
          <a:off x="697903" y="2347602"/>
          <a:ext cx="7567722" cy="3672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3103"/>
                <a:gridCol w="896404"/>
                <a:gridCol w="1068790"/>
                <a:gridCol w="948121"/>
                <a:gridCol w="827450"/>
                <a:gridCol w="827450"/>
                <a:gridCol w="896404"/>
              </a:tblGrid>
              <a:tr h="612069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Innings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Fifties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Sixes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Fours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Runs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61206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Nick TROJA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64.9</a:t>
                      </a:r>
                      <a:endParaRPr lang="en-GB" sz="14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61206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Frank EXTRAS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</a:t>
                      </a:r>
                      <a:endParaRPr lang="en-GB" sz="14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61206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James DE MELLOW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24.2</a:t>
                      </a:r>
                      <a:endParaRPr lang="en-GB" sz="14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61206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Steve HARTY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71.8</a:t>
                      </a:r>
                      <a:endParaRPr lang="en-GB" sz="14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61206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Ollie MORGANS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385" y="191683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Batsman of the season 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775" y="132161"/>
            <a:ext cx="3672408" cy="1571625"/>
          </a:xfrm>
        </p:spPr>
        <p:txBody>
          <a:bodyPr>
            <a:normAutofit/>
          </a:bodyPr>
          <a:lstStyle/>
          <a:p>
            <a:r>
              <a:rPr lang="en-GB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 is 10</a:t>
            </a:r>
            <a:endParaRPr lang="en-GB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mail.google.com/mail/u/0/?ui=2&amp;ik=1ea217448d&amp;view=att&amp;th=14883d55c81add3e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https://mail.google.com/mail/u/0/?ui=2&amp;ik=1ea217448d&amp;view=att&amp;th=14883d55c81add3e&amp;attid=0.1.1&amp;disp=emb&amp;zw&amp;atsh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15" descr="C:\Users\ntroja\AppData\Local\Microsoft\Windows\Temporary Internet Files\Content.IE5\VWJYKDX8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0264"/>
            <a:ext cx="7119134" cy="47493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3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443" y="2420888"/>
            <a:ext cx="7992888" cy="2304256"/>
          </a:xfrm>
        </p:spPr>
        <p:txBody>
          <a:bodyPr>
            <a:noAutofit/>
          </a:bodyPr>
          <a:lstStyle/>
          <a:p>
            <a:r>
              <a:rPr lang="en-GB" sz="4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Treasurer’s </a:t>
            </a:r>
            <a:br>
              <a:rPr lang="en-GB" sz="4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endParaRPr lang="en-GB" sz="4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272046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 descr="Displaying photo.JPG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Displaying photo.JPG"/>
          <p:cNvSpPr>
            <a:spLocks noChangeAspect="1" noChangeArrowheads="1"/>
          </p:cNvSpPr>
          <p:nvPr/>
        </p:nvSpPr>
        <p:spPr bwMode="auto">
          <a:xfrm>
            <a:off x="307975" y="-20415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isplaying photo.JPG"/>
          <p:cNvSpPr>
            <a:spLocks noChangeAspect="1" noChangeArrowheads="1"/>
          </p:cNvSpPr>
          <p:nvPr/>
        </p:nvSpPr>
        <p:spPr bwMode="auto">
          <a:xfrm>
            <a:off x="155575" y="-2925763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92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Captain’s Player </a:t>
            </a:r>
            <a:b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Season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1844824"/>
            <a:ext cx="374441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1 </a:t>
            </a:r>
            <a:r>
              <a:rPr lang="en-GB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Pecos XI (won by 6 wickets)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M Boa (3/14) 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O </a:t>
            </a:r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Morgans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(28*)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T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de Mellow (2/22) DEBUT </a:t>
            </a: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2 </a:t>
            </a:r>
            <a:r>
              <a:rPr lang="en-GB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Agricola (won by 18 runs)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N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Thompson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4/11)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E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Gupte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3/25)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H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Kaso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(67) </a:t>
            </a: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3 </a:t>
            </a:r>
            <a:r>
              <a:rPr lang="en-GB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Southwark and Lambeth CC (won by 39 runs)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P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Bowman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3/18)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L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Becker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47)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E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Gupte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(3/37)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GB" sz="1400" dirty="0"/>
          </a:p>
          <a:p>
            <a:pPr marL="342900" indent="-342900"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sz="2000" u="none" strike="noStrike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6" y="1850502"/>
            <a:ext cx="43928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4 </a:t>
            </a:r>
            <a:r>
              <a:rPr lang="en-GB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Clapham Inn CC (won by 138 runs)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S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Harty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(70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*)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C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Pitcher (“that catch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D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Chopra (2/7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GB" sz="1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5 </a:t>
            </a:r>
            <a:r>
              <a:rPr lang="en-GB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Old </a:t>
            </a:r>
            <a:r>
              <a:rPr lang="en-GB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Whitgifts</a:t>
            </a:r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(won by 34 runs)</a:t>
            </a:r>
            <a:endParaRPr lang="en-GB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C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Woodhouse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5/28)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Cressey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58)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J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de Mellow (55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AutoNum type="arabicPeriod"/>
            </a:pP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6 </a:t>
            </a:r>
            <a:r>
              <a:rPr lang="en-GB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COBCC (won by 4 runs)</a:t>
            </a:r>
            <a:endParaRPr lang="en-GB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B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Husain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2/17)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S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Harty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(34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*)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G </a:t>
            </a:r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Pontin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(27*)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5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Captain’s Player </a:t>
            </a:r>
            <a:b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Season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1988840"/>
            <a:ext cx="33087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7 </a:t>
            </a:r>
            <a:r>
              <a:rPr lang="en-GB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Cross Keys CC </a:t>
            </a:r>
            <a:endParaRPr lang="en-GB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 by 6 wickets) </a:t>
            </a:r>
            <a:endParaRPr lang="en-GB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C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Woodhouse (5/17)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S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Harty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(39*)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O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Morgans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(27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*)</a:t>
            </a:r>
          </a:p>
          <a:p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441751" y="1988840"/>
            <a:ext cx="41044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8 </a:t>
            </a:r>
            <a:r>
              <a:rPr lang="en-GB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Hobgoblin Nomads </a:t>
            </a:r>
            <a:endParaRPr lang="en-GB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 by 2 wickets)</a:t>
            </a:r>
            <a:endParaRPr lang="en-GB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C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Pitcher (12 runs 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but batted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for 12 overs)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M Boa (3/8) 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 Thompson (2/16)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/>
          </a:p>
        </p:txBody>
      </p:sp>
      <p:pic>
        <p:nvPicPr>
          <p:cNvPr id="3" name="Picture 2" descr="http://st1.cricketcountry.com/wp-content/uploads/cricket/b363ecabe44710a7d81272f86fd1f75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80" y="3589278"/>
            <a:ext cx="1865541" cy="27734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mail.google.com/mail/u/0/?ui=2&amp;ik=1ea217448d&amp;view=att&amp;th=14879c9f6d46f308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https://mail.google.com/mail/u/0/?ui=2&amp;ik=1ea217448d&amp;view=att&amp;th=14879c9f6d46f308&amp;attid=0.1.1&amp;disp=emb&amp;zw&amp;atsh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1" name="Picture 7" descr="\\OP1PDRV01\Users$\ntroja\Desktop\49aab3e6a13f51eb94f41d04c3f368c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45" y="3748398"/>
            <a:ext cx="3278977" cy="245519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241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Captain’s Player </a:t>
            </a:r>
            <a:b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Season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732" y="2087932"/>
            <a:ext cx="48913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after 8 matches 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7 votes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Harty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6 votes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Woodhouse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votes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Pitcher &amp; Boa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4 votes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Thomo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3 votes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WLD, Bilal &amp; KP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2 votes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Becker &amp;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Cressey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1 vote  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Chopra,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Kaso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JdM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TdM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ttps://mail.google.com/mail/u/0/?ui=2&amp;ik=1ea217448d&amp;view=att&amp;th=14879d4590b5d0f5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 descr="\\OP1PDRV01\Users$\ntroja\Desktop\7d55eef440830d7b81ecf2f904fba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63" y="2087932"/>
            <a:ext cx="2895786" cy="3861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58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Captain’s Player of the Season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9731" y="1760264"/>
            <a:ext cx="39604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9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Strongroom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CC </a:t>
            </a:r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 by 118 runs) 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J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de Mellow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75)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N </a:t>
            </a:r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Choudhury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4/23)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L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Becker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58)</a:t>
            </a:r>
          </a:p>
          <a:p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10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Nomads </a:t>
            </a:r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 abandoned</a:t>
            </a: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11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DemiJohns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CC </a:t>
            </a:r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 by 4 wickets)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E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Gupte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(2/30 and 22)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N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Thompson (2/48 and 11*)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M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Boa (2/31)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/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12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HAC (won by 86 runs)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3. T de Mellow (98)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2. N Thompson (2/18)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1. C Woodhouse (2/22)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/>
          </a:p>
          <a:p>
            <a:pPr marL="342900" indent="-342900"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6" y="1850502"/>
            <a:ext cx="439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80171" y="1760264"/>
            <a:ext cx="38660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13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 Anne’s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Allstars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 by 5 wickets)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J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de Mellow (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4/22)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J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Hillier (2/15 and 42*) DEBUT</a:t>
            </a:r>
            <a:r>
              <a:rPr lang="en-GB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O </a:t>
            </a:r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Morgans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(35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- reverse sweep)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Matches 14 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15 against Rampant Badgers </a:t>
            </a:r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London Fields abandoned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16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Strongroom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 by 62 runs)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3. B Husain (3/13)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2. S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Harty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(62)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1. M Boa (3/51)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/>
          </a:p>
          <a:p>
            <a:pPr marL="342900" indent="-342900"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Captain’s Player of the Season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185050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/>
          </a:p>
          <a:p>
            <a:pPr marL="342900" indent="-342900"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988624"/>
            <a:ext cx="38164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17 </a:t>
            </a:r>
            <a:r>
              <a:rPr lang="en-GB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Southwark and Lambeth CC (won by 2 wickets)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3. N Thompson (3/27 &amp; 37*)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2. R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Cressey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(2/27 &amp; 48)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1. T de Mellow (1/12 &amp; 33)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18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Whalers </a:t>
            </a:r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 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(won by 60 runs) 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3. B Hampton (2/23)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2. J de Mellow (39)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1. E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Gupte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(20 &amp; 1/24)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4860032" y="1988624"/>
            <a:ext cx="34563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19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HAC </a:t>
            </a:r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 by 1 wicket)</a:t>
            </a:r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3. G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Pontin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(76)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2. C Donald (68)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1. N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Choudhury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(2/33)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20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Beamers CC 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(won by 3 wickets)</a:t>
            </a: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E </a:t>
            </a:r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Gupte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(1/27 &amp; 47*)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C Pitcher (19)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B Hampton (3/49)</a:t>
            </a: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Captain’s Player </a:t>
            </a:r>
            <a:b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Season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257" y="182532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winner is…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4048" y="1828822"/>
            <a:ext cx="53285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count</a:t>
            </a:r>
          </a:p>
          <a:p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votes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Thomo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votes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9 votes  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Harty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JdM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7 votes   -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Pitcher, Boa &amp; Louse 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6 votes   -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Bilal 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5 votes  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TdM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4 votes  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Cressey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Hampton,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&amp; WLD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3 votes   -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KP, Becker &amp;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Naz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2 votes   -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Donald &amp; Hillier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1 vote    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Kaso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&amp; Chopra </a:t>
            </a:r>
          </a:p>
          <a:p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google.com/mail/u/0/?ui=2&amp;ik=1ea217448d&amp;view=att&amp;th=1489cdbfd61f76df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 descr="\\OP1PDRV01\Users$\ntroja\Desktop\8e2e0a6e7dee04ce6eced1ec8905e85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20464"/>
            <a:ext cx="1998221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OP1PDRV01\Users$\ntroja\Desktop\3315872bdf018261eea85ba37f0ed13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8" y="2280027"/>
            <a:ext cx="1998222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19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Improved – Saul Reid Award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google.com/mail/u/0/?ui=2&amp;ik=1ea217448d&amp;view=att&amp;th=1489cdbfd61f76df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57C0827F-E53A-4A1D-B315-267D592EBAB2" descr="57C0827F-E53A-4A1D-B315-267D592EBA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06" y="1628800"/>
            <a:ext cx="3543858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3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newcomer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google.com/mail/u/0/?ui=2&amp;ik=1ea217448d&amp;view=att&amp;th=1489cdbfd61f76df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2" descr="Displaying image.jpeg"/>
          <p:cNvSpPr>
            <a:spLocks noChangeAspect="1" noChangeArrowheads="1"/>
          </p:cNvSpPr>
          <p:nvPr/>
        </p:nvSpPr>
        <p:spPr bwMode="auto">
          <a:xfrm>
            <a:off x="155575" y="-1012825"/>
            <a:ext cx="29051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 descr="C:\Users\ntroja\AppData\Local\Microsoft\Windows\Temporary Internet Files\Content.IE5\AKGBJHZU\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65677"/>
            <a:ext cx="3717488" cy="270584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Displaying image.jpeg"/>
          <p:cNvSpPr>
            <a:spLocks noChangeAspect="1" noChangeArrowheads="1"/>
          </p:cNvSpPr>
          <p:nvPr/>
        </p:nvSpPr>
        <p:spPr bwMode="auto">
          <a:xfrm>
            <a:off x="155575" y="-2757488"/>
            <a:ext cx="310515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7" descr="Displaying image.jpeg"/>
          <p:cNvSpPr>
            <a:spLocks noChangeAspect="1" noChangeArrowheads="1"/>
          </p:cNvSpPr>
          <p:nvPr/>
        </p:nvSpPr>
        <p:spPr bwMode="auto">
          <a:xfrm>
            <a:off x="307975" y="-2605088"/>
            <a:ext cx="310515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 descr="C:\Users\ntroja\AppData\Local\Microsoft\Windows\Temporary Internet Files\Content.IE5\X21KIF4K\imag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60263"/>
            <a:ext cx="2448272" cy="453606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0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 </a:t>
            </a:r>
            <a:b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year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google.com/mail/u/0/?ui=2&amp;ik=1ea217448d&amp;view=att&amp;th=1489cdbfd61f76df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AlisonWoodhouseWeb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48880"/>
            <a:ext cx="8782050" cy="3048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0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975" y="266490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WAG’s player </a:t>
            </a:r>
            <a:b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year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google.com/mail/u/0/?ui=2&amp;ik=1ea217448d&amp;view=att&amp;th=1489cdbfd61f76df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EA720D4D-5423-4218-B333-2EBD30995A53" descr="EA720D4D-5423-4218-B333-2EBD30995A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419872" cy="4559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5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3886" y="168281"/>
            <a:ext cx="3568700" cy="152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" y="569893"/>
            <a:ext cx="459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 CC Tour 2015 – Building on Brilliance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149" y="2852936"/>
            <a:ext cx="4324169" cy="32296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3257" y="2852936"/>
            <a:ext cx="4324167" cy="3229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43301" y="1738595"/>
            <a:ext cx="712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Corfu 2012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Moment(s) </a:t>
            </a:r>
            <a:b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season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google.com/mail/u/0/?ui=2&amp;ik=1ea217448d&amp;view=att&amp;th=1489cdbfd61f76df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07974" y="1760264"/>
            <a:ext cx="85845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Nominations included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Louse’s back to back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fivefers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– nominated by Louse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Victory over Southwark and Lambeth at Parliament Hill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JdM’s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slip catch at Old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Whitgifts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– nominated by a de Mellow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Bus ride back from Oxford – Crowded House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karaoke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Ollie Ball’s post match dining habits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team performance against HAC at HAC – best loss ever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Our loss to Hobgoblins, in particular the Sunday evening boozing which followed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Our 10 year anniversary celebrations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Thomo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getting absolutely spanked by HAC’s Steve Parry to lose us 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Thomo’s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3 wicket over against Agricola and the victory which followed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Troja’s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innings against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DemiJohns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chasing 191 in 30 overs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EK’s six to win us the game against Beamers </a:t>
            </a:r>
          </a:p>
          <a:p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But the winner is…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6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contribution on </a:t>
            </a:r>
            <a:b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google.com/mail/u/0/?ui=2&amp;ik=1ea217448d&amp;view=att&amp;th=1489cdbfd61f76df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86355" y="1760264"/>
            <a:ext cx="45978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Nominations included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Chris Pitcher’s testing of the captain’s 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group’s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patience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SB Tang deactivating the Village Twitter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David Ireland red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Parp’s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arrival on the What’s App group and immediate captaincy bid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Bomb’s GIFs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Boa smoking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&amp; top XI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of all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Toby de Mellow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no real reason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creation of the What’s App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JdM’s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use (Santa, Whale, Shocked Face) suggestion that Whalers would have Ahab (c) on the team sheet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ntroja\AppData\Local\Microsoft\Windows\Temporary Internet Files\Content.IE5\AKGBJHZU\IMG_1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34" y="1790543"/>
            <a:ext cx="3377347" cy="45181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6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3672408" cy="1571625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Players’ Player of the Year</a:t>
            </a:r>
            <a:endParaRPr lang="en-GB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google.com/mail/u/0/?ui=2&amp;ik=1ea217448d&amp;view=att&amp;th=1489cdbfd61f76df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86637" y="2004648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“Ask not what your teammates can do for you. Ask what you can do for your teammates.”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Magic Johnson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446715" y="3429000"/>
            <a:ext cx="5364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“The way a team plays as a whole determines its success. You may have the greatest bunch of individual stars in the word, but if they don't play together, the club wont be worth a dime.”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Babe Ruth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4967302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“Player’s Player  of the season: Selfish, but back-to-back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fivefers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was pretty awesome “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Craig Woodhouse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849415"/>
            <a:ext cx="3672408" cy="1571625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of Uncertainty</a:t>
            </a:r>
            <a:endParaRPr lang="en-GB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ttps://mail.google.com/mail/u/0/?ui=2&amp;ik=1ea217448d&amp;view=att&amp;th=1489cdbfd61f76df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115616" y="1968333"/>
            <a:ext cx="164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AA Page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0694" y="340439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Bomb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2615" y="2004012"/>
            <a:ext cx="166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WLD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6431" y="5022300"/>
            <a:ext cx="167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Matt Boa 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8264" y="1982548"/>
            <a:ext cx="2627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Graham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Pontin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616" y="341374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KP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012" y="502798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Lucarotti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6898" y="5022299"/>
            <a:ext cx="275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Andy Richardson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132856"/>
            <a:ext cx="7299184" cy="2736304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 a big </a:t>
            </a:r>
            <a:r>
              <a:rPr lang="en-GB" b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this year’s Committee </a:t>
            </a:r>
            <a:endParaRPr lang="en-GB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132856"/>
            <a:ext cx="7299184" cy="2736304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b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b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the voting commence</a:t>
            </a:r>
            <a:endParaRPr lang="en-GB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9"/>
            <a:ext cx="3686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98862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09119" cy="3068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4880" y="0"/>
            <a:ext cx="4109119" cy="3068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0288" y="3789001"/>
            <a:ext cx="4109120" cy="3068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89001"/>
            <a:ext cx="4109120" cy="3068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320858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thought long and hard about how to build on the brilliance of Corfu 2012…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there were some options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ruled out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6177" y="1643787"/>
            <a:ext cx="4577991" cy="1384301"/>
            <a:chOff x="265697" y="1676399"/>
            <a:chExt cx="6385093" cy="17927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697" y="1676399"/>
              <a:ext cx="3425022" cy="17927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294940" y="2220068"/>
              <a:ext cx="2355850" cy="5181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Hong Kong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42098" t="20755" r="24126" b="32600"/>
          <a:stretch/>
        </p:blipFill>
        <p:spPr>
          <a:xfrm>
            <a:off x="5769388" y="1540487"/>
            <a:ext cx="1779982" cy="1643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505718"/>
            <a:ext cx="2466712" cy="14074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10"/>
          <p:cNvGrpSpPr/>
          <p:nvPr/>
        </p:nvGrpSpPr>
        <p:grpSpPr>
          <a:xfrm>
            <a:off x="636177" y="3183549"/>
            <a:ext cx="4577991" cy="1845664"/>
            <a:chOff x="230583" y="3331435"/>
            <a:chExt cx="4577991" cy="1845664"/>
          </a:xfrm>
        </p:grpSpPr>
        <p:sp>
          <p:nvSpPr>
            <p:cNvPr id="9" name="TextBox 8"/>
            <p:cNvSpPr txBox="1"/>
            <p:nvPr/>
          </p:nvSpPr>
          <p:spPr>
            <a:xfrm>
              <a:off x="2992474" y="3653604"/>
              <a:ext cx="18161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Islamic State of Iraq and the Levant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583" y="3331435"/>
              <a:ext cx="2415593" cy="1845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1" name="Group 13"/>
          <p:cNvGrpSpPr/>
          <p:nvPr/>
        </p:nvGrpSpPr>
        <p:grpSpPr>
          <a:xfrm>
            <a:off x="636177" y="5226131"/>
            <a:ext cx="4704991" cy="1388966"/>
            <a:chOff x="230583" y="5330028"/>
            <a:chExt cx="4704991" cy="13889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583" y="5330028"/>
              <a:ext cx="2415593" cy="13889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119474" y="5520504"/>
              <a:ext cx="18161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Perth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6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170" b="4170"/>
          <a:stretch>
            <a:fillRect/>
          </a:stretch>
        </p:blipFill>
        <p:spPr>
          <a:xfrm>
            <a:off x="-18591" y="838200"/>
            <a:ext cx="9162591" cy="503907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35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2700" y="116631"/>
            <a:ext cx="3568700" cy="15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" y="401578"/>
            <a:ext cx="459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 CC Tour 2015 – Building on Brilliance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738595"/>
            <a:ext cx="740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bring you Malta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5056" y="3170818"/>
            <a:ext cx="3842689" cy="2554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" y="3140968"/>
            <a:ext cx="3446439" cy="25848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55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3001" y="480745"/>
            <a:ext cx="5665985" cy="5645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60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2465" y="2492896"/>
            <a:ext cx="79230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3-4 nights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Weekend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April 2015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fixtures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 ‘other’ potential activity such as boat cruise, kayaking or tour of a vine-yard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Approx. £400pp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accommodation, flights, match fees and internal transfers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1488" y="7153"/>
            <a:ext cx="3568700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300" y="292100"/>
            <a:ext cx="459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 CC Tour 2015 – Building on Brilliance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301" y="1524000"/>
            <a:ext cx="712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Need to know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5536</TotalTime>
  <Words>1168</Words>
  <Application>Microsoft Office PowerPoint</Application>
  <PresentationFormat>On-screen Show (4:3)</PresentationFormat>
  <Paragraphs>435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2014  Annual General  Meeting</vt:lpstr>
      <vt:lpstr>Treasurer’s  Report</vt:lpstr>
      <vt:lpstr>PowerPoint Presentation</vt:lpstr>
      <vt:lpstr>PowerPoint Presentation</vt:lpstr>
      <vt:lpstr>But there were some options  we ruled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2014 Season in Review Captain’s Report</vt:lpstr>
      <vt:lpstr>Review of the  2014 season - Stats</vt:lpstr>
      <vt:lpstr>Review of the  2014 season - Stats</vt:lpstr>
      <vt:lpstr>2014 milestones</vt:lpstr>
      <vt:lpstr>New faces for 2014</vt:lpstr>
      <vt:lpstr>Review of the  2014 season - Fielding</vt:lpstr>
      <vt:lpstr>Review of the  2014 season -Bowling</vt:lpstr>
      <vt:lpstr>Review of the  2014 season -Batting</vt:lpstr>
      <vt:lpstr>Village is 10</vt:lpstr>
      <vt:lpstr>Captain’s Player  of the Season</vt:lpstr>
      <vt:lpstr>Captain’s Player  of the Season</vt:lpstr>
      <vt:lpstr>Captain’s Player  of the Season</vt:lpstr>
      <vt:lpstr>Captain’s Player of the Season</vt:lpstr>
      <vt:lpstr>Captain’s Player of the Season</vt:lpstr>
      <vt:lpstr>Captain’s Player  of the Season</vt:lpstr>
      <vt:lpstr>Most Improved – Saul Reid Award</vt:lpstr>
      <vt:lpstr>Best newcomer</vt:lpstr>
      <vt:lpstr>WAG  of the year</vt:lpstr>
      <vt:lpstr>WAG’s player  of the year</vt:lpstr>
      <vt:lpstr>Moment(s)  of the season</vt:lpstr>
      <vt:lpstr>Best contribution on  social media</vt:lpstr>
      <vt:lpstr>Players’ Player of the Year</vt:lpstr>
      <vt:lpstr>Corridor of Uncertainty</vt:lpstr>
      <vt:lpstr>Finally a big thank you to this year’s Committee </vt:lpstr>
      <vt:lpstr>2015  Committee  Let the voting commence</vt:lpstr>
    </vt:vector>
  </TitlesOfParts>
  <Company>DECC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the 2014 season - Stats</dc:title>
  <dc:creator>Troja Nicholas (Fuel Poverty &amp; Smart Meters)</dc:creator>
  <cp:lastModifiedBy>Troja Nicholas (Fuel Poverty &amp; Smart Meters)</cp:lastModifiedBy>
  <cp:revision>172</cp:revision>
  <cp:lastPrinted>2014-09-22T09:33:42Z</cp:lastPrinted>
  <dcterms:created xsi:type="dcterms:W3CDTF">2014-09-15T12:52:29Z</dcterms:created>
  <dcterms:modified xsi:type="dcterms:W3CDTF">2014-11-28T16:02:29Z</dcterms:modified>
</cp:coreProperties>
</file>